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405"/>
  </p:normalViewPr>
  <p:slideViewPr>
    <p:cSldViewPr snapToGrid="0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AF981-A57D-6196-B0C0-45EC25DF4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180795-F41E-530E-E107-7C2B4470D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339EF4-661B-41D0-D4A7-2E959536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D772-45E5-8841-99D9-5DDCE737F8BD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FFA0E8-C861-615E-B650-D8325D9A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ECC166-4D7D-4744-3CF3-FA4B7808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16602-0B3A-6D4A-9939-A028FD6E2E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75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B3AD8-A47E-B08A-FD32-506361D8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DA62CE-22B3-3195-E976-1F35DEAA8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E81A70-6293-D4F0-E1F8-143AB95D2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D772-45E5-8841-99D9-5DDCE737F8BD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9DF257-36BD-0BF3-10FA-D9C53E937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82A8C8-59D8-0BD9-8902-EC075FA5F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16602-0B3A-6D4A-9939-A028FD6E2E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9133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74AF697-6680-1BB3-F831-3C0B3CE152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3AAABF-9AD0-A365-BD94-1ABDB60FD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67FFF8-6986-7305-46CA-5DB9B5CD0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D772-45E5-8841-99D9-5DDCE737F8BD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05E248-8A41-3C60-B822-F2D20CA6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6CF06C-2D6D-5CB4-BF41-370898DB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16602-0B3A-6D4A-9939-A028FD6E2E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295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896D5-C342-4CBF-8967-3D52E51B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9B5380-D5EB-B0E4-7011-61AD01E9A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D2DD7E-AB12-39E5-7974-E8161EBEA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D772-45E5-8841-99D9-5DDCE737F8BD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D22C2-269D-F82F-5F6B-FD331759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769410-EC52-9314-A632-4301C94CB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16602-0B3A-6D4A-9939-A028FD6E2E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9325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26188-6BB6-AD9B-0007-37798DC4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A8E315-A771-E54F-2A4A-DE130607E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0C315A-7900-1E27-53AA-F42D272E6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D772-45E5-8841-99D9-5DDCE737F8BD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E7925-E380-FDEA-0B86-5AC88EA2C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82D0F2-2144-F38A-B80D-4C998A81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16602-0B3A-6D4A-9939-A028FD6E2E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668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24B1A-FB65-3A74-627C-A8DD8F1F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5D5662-8044-CBAF-BCA7-6DBF947E2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C0F39F-F326-5BEB-5E6F-A8B68F61B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74AFA6-031A-75F4-7A05-877E59420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D772-45E5-8841-99D9-5DDCE737F8BD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763656-612B-0747-DCFD-41760AA1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B9B6FB-67B0-C25B-7957-D406B64A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16602-0B3A-6D4A-9939-A028FD6E2E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8495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F9EAF-8F53-4002-40EE-35D9C459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B67236-C148-39AC-5F0B-1EC9E35DD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50FD4B-7F06-8EF7-09A8-2CDC2E187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04320B3-79FA-D55F-B1C7-3D15BE5091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3F3ACD-8551-83A6-5A3A-90440D3067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CD81B5-FF1A-39A4-5B7B-608B78347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D772-45E5-8841-99D9-5DDCE737F8BD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44B0A7-4036-E59A-3941-52D2D6D88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FAF2ECE-02D9-2334-10F7-7A7A83B2E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16602-0B3A-6D4A-9939-A028FD6E2E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941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70CED-7971-1762-BAD3-13CD97576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6316F2-723B-DA07-6F43-9B6B4B2A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D772-45E5-8841-99D9-5DDCE737F8BD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64B4D7-999A-F8DD-3D97-B2D1EF2D4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DE71CC-2714-2CE0-4663-14DEF7C8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16602-0B3A-6D4A-9939-A028FD6E2E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9101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224002-1022-768D-D580-0CD72BCD5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D772-45E5-8841-99D9-5DDCE737F8BD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C59BB7A-938F-C689-A8CC-A8064CAF0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A30C36-2BA9-7564-E9BA-9D80D9BC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16602-0B3A-6D4A-9939-A028FD6E2E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052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F88109-F4D0-F25A-5326-123367ED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C777E-7731-605C-F05C-CF0034FC0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FAF00E-6581-4059-4E6A-770A87D5F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524321-437A-49E1-DC21-BCDBA8382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D772-45E5-8841-99D9-5DDCE737F8BD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57E071-B327-A4F3-72D3-C7EF42B3D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14C1C1-531E-D555-60A8-16A36963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16602-0B3A-6D4A-9939-A028FD6E2E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5774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5052E-D732-9EF5-C73F-19CCA8BA4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38484B-0ADA-FEA5-796E-931E74C2F1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F43DB8-54D3-8068-065C-C0FEBDDEB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35E02E-288A-CC5C-A37A-FD8EB852E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D772-45E5-8841-99D9-5DDCE737F8BD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6E3280-1195-B283-4E1B-E579090AC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5C3BE0-2468-4352-103A-DA14202B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16602-0B3A-6D4A-9939-A028FD6E2E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681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1D72C01-5753-FBF7-E142-87381B4C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890074-F3C0-CEDA-18AF-ECB27C150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87CD88-25A5-7287-F26F-C24F1E845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2D772-45E5-8841-99D9-5DDCE737F8BD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3983D6-7AA9-8B54-8964-179528394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1A129-31BF-0B7E-444D-C274A452A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16602-0B3A-6D4A-9939-A028FD6E2E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6215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20B18-DD64-5618-84B6-3CAFBB3144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LLM</a:t>
            </a:r>
            <a:r>
              <a:rPr kumimoji="1" lang="zh-CN" altLang="en-US" dirty="0"/>
              <a:t>综述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BF4013-EDA1-7F2C-246D-A5AC3BAE81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月衣</a:t>
            </a:r>
          </a:p>
        </p:txBody>
      </p:sp>
    </p:spTree>
    <p:extLst>
      <p:ext uri="{BB962C8B-B14F-4D97-AF65-F5344CB8AC3E}">
        <p14:creationId xmlns:p14="http://schemas.microsoft.com/office/powerpoint/2010/main" val="668870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7BF683-B4BF-2FFC-5703-59A39FB7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RNN-vanishing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gradient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5671034-C1CB-91FB-8B96-AE9659DDA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942" y="1825625"/>
            <a:ext cx="8776116" cy="4351338"/>
          </a:xfrm>
        </p:spPr>
      </p:pic>
    </p:spTree>
    <p:extLst>
      <p:ext uri="{BB962C8B-B14F-4D97-AF65-F5344CB8AC3E}">
        <p14:creationId xmlns:p14="http://schemas.microsoft.com/office/powerpoint/2010/main" val="1900878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6EDB8-279C-640E-3F1B-3F22D07A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LSTM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GRU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C9428BF-DF63-0392-0E74-E3D69C173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350" y="2210594"/>
            <a:ext cx="9131300" cy="3581400"/>
          </a:xfrm>
        </p:spPr>
      </p:pic>
    </p:spTree>
    <p:extLst>
      <p:ext uri="{BB962C8B-B14F-4D97-AF65-F5344CB8AC3E}">
        <p14:creationId xmlns:p14="http://schemas.microsoft.com/office/powerpoint/2010/main" val="4182460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5ADF7-BFCB-21C0-8E19-D4144548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NMT(neural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machine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translation)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186268-5E3D-B4F1-E5CA-B0891977A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694" y="1518249"/>
            <a:ext cx="8914612" cy="4668442"/>
          </a:xfrm>
        </p:spPr>
      </p:pic>
    </p:spTree>
    <p:extLst>
      <p:ext uri="{BB962C8B-B14F-4D97-AF65-F5344CB8AC3E}">
        <p14:creationId xmlns:p14="http://schemas.microsoft.com/office/powerpoint/2010/main" val="903802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598AA-49C7-3470-5FD0-02855087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RNN</a:t>
            </a:r>
            <a:r>
              <a:rPr kumimoji="1" lang="zh-CN" altLang="en-US" dirty="0"/>
              <a:t>类语言模型的问题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F3D538-0EE1-0347-DF84-492B4C47F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比较难学习到</a:t>
            </a:r>
            <a:r>
              <a:rPr kumimoji="1" lang="en-US" altLang="zh-CN" dirty="0"/>
              <a:t>long-distance</a:t>
            </a:r>
            <a:r>
              <a:rPr kumimoji="1" lang="zh-CN" altLang="en-US" dirty="0"/>
              <a:t>的依赖关系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gradient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vanishing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exploding</a:t>
            </a:r>
          </a:p>
          <a:p>
            <a:pPr lvl="1"/>
            <a:r>
              <a:rPr kumimoji="1" lang="zh-CN" altLang="en-US"/>
              <a:t>语言并非线性，导致</a:t>
            </a:r>
            <a:r>
              <a:rPr kumimoji="1" lang="zh-CN" altLang="en-US" dirty="0"/>
              <a:t>无法捕捉语义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不利于并行化加速训练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当前</a:t>
            </a:r>
            <a:r>
              <a:rPr kumimoji="1" lang="en-US" altLang="zh-CN" dirty="0"/>
              <a:t>timestep</a:t>
            </a:r>
            <a:r>
              <a:rPr kumimoji="1" lang="zh-CN" altLang="en-US" dirty="0"/>
              <a:t>的结果必须依赖上一个</a:t>
            </a:r>
            <a:r>
              <a:rPr kumimoji="1" lang="en-US" altLang="zh-CN" dirty="0"/>
              <a:t>timestep</a:t>
            </a:r>
            <a:r>
              <a:rPr kumimoji="1" lang="zh-CN" altLang="en-US" dirty="0"/>
              <a:t>计算结束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对于海量数据的训练尤为不利</a:t>
            </a:r>
          </a:p>
        </p:txBody>
      </p:sp>
    </p:spTree>
    <p:extLst>
      <p:ext uri="{BB962C8B-B14F-4D97-AF65-F5344CB8AC3E}">
        <p14:creationId xmlns:p14="http://schemas.microsoft.com/office/powerpoint/2010/main" val="3747759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C27B7-F0F7-BDAD-2585-1460FB57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RNN=&gt;self-attention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5CE386-ECC8-1239-0EF9-FCF1F07A3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953" y="1773744"/>
            <a:ext cx="4823298" cy="4351338"/>
          </a:xfrm>
        </p:spPr>
        <p:txBody>
          <a:bodyPr/>
          <a:lstStyle/>
          <a:p>
            <a:r>
              <a:rPr kumimoji="1" lang="zh-CN" altLang="en-US" dirty="0"/>
              <a:t>解决方案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加入</a:t>
            </a:r>
            <a:r>
              <a:rPr kumimoji="1" lang="en-US" altLang="zh-CN" dirty="0"/>
              <a:t>positional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attention</a:t>
            </a:r>
            <a:r>
              <a:rPr kumimoji="1" lang="zh-CN" altLang="en-US" dirty="0"/>
              <a:t>结果接</a:t>
            </a:r>
            <a:r>
              <a:rPr kumimoji="1" lang="en-US" altLang="zh-CN" dirty="0"/>
              <a:t>feedforward</a:t>
            </a:r>
            <a:r>
              <a:rPr kumimoji="1" lang="zh-CN" altLang="en-US" dirty="0"/>
              <a:t>网络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mask</a:t>
            </a:r>
            <a:r>
              <a:rPr kumimoji="1" lang="zh-CN" altLang="en-US" dirty="0"/>
              <a:t>掉未来信息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FA2DA95-110B-DC20-26C9-16D54192B4CE}"/>
              </a:ext>
            </a:extLst>
          </p:cNvPr>
          <p:cNvSpPr txBox="1">
            <a:spLocks/>
          </p:cNvSpPr>
          <p:nvPr/>
        </p:nvSpPr>
        <p:spPr>
          <a:xfrm>
            <a:off x="346951" y="1773744"/>
            <a:ext cx="49157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问题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self-attention</a:t>
            </a:r>
            <a:r>
              <a:rPr kumimoji="1" lang="zh-CN" altLang="en-US" dirty="0"/>
              <a:t>顺序无关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self-attention</a:t>
            </a:r>
            <a:r>
              <a:rPr kumimoji="1" lang="zh-CN" altLang="en-US" dirty="0"/>
              <a:t>是线性运算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如何防止信息泄露</a:t>
            </a:r>
            <a:r>
              <a:rPr kumimoji="1" lang="en-US" altLang="zh-CN" dirty="0"/>
              <a:t>(look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future)</a:t>
            </a:r>
            <a:endParaRPr kumimoji="1" lang="zh-CN" altLang="en-US" dirty="0"/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CD7CBA0B-2652-132F-8F25-40560B853111}"/>
              </a:ext>
            </a:extLst>
          </p:cNvPr>
          <p:cNvSpPr/>
          <p:nvPr/>
        </p:nvSpPr>
        <p:spPr>
          <a:xfrm>
            <a:off x="5431274" y="2262655"/>
            <a:ext cx="849553" cy="338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A603CCB0-8FB0-917E-9932-3455E9D0ADEB}"/>
              </a:ext>
            </a:extLst>
          </p:cNvPr>
          <p:cNvSpPr/>
          <p:nvPr/>
        </p:nvSpPr>
        <p:spPr>
          <a:xfrm>
            <a:off x="5431273" y="3429000"/>
            <a:ext cx="849553" cy="338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A0A3F4F3-FC3E-5D5D-DA04-F708B55D2B6A}"/>
              </a:ext>
            </a:extLst>
          </p:cNvPr>
          <p:cNvSpPr/>
          <p:nvPr/>
        </p:nvSpPr>
        <p:spPr>
          <a:xfrm>
            <a:off x="5428032" y="4579002"/>
            <a:ext cx="849553" cy="338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4654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0ABCC-63EF-CEBC-54C0-5A0DD8F63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Attention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need!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21CC0BC-4ED9-CE23-BC6C-7F7FEDEA3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238" y="1342432"/>
            <a:ext cx="6740422" cy="4853987"/>
          </a:xfrm>
        </p:spPr>
      </p:pic>
    </p:spTree>
    <p:extLst>
      <p:ext uri="{BB962C8B-B14F-4D97-AF65-F5344CB8AC3E}">
        <p14:creationId xmlns:p14="http://schemas.microsoft.com/office/powerpoint/2010/main" val="136341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E1627-6D30-523D-C0CE-8BD4004A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LLM</a:t>
            </a:r>
            <a:r>
              <a:rPr kumimoji="1" lang="zh-CN" altLang="en-US" dirty="0"/>
              <a:t>家族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65D478-88D7-980B-D450-DBE7F6652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Encoder-Decoder</a:t>
            </a:r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Encoder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only</a:t>
            </a:r>
          </a:p>
          <a:p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Decoder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only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F2FF74-F31B-9243-E55E-7B47F909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02" y="2378647"/>
            <a:ext cx="7970196" cy="716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2515F8-B4E2-E9F4-3CEA-5565B9886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902" y="3647769"/>
            <a:ext cx="7970196" cy="14426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4A34557-1F8B-890B-7377-47360F96C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902" y="5661500"/>
            <a:ext cx="7970196" cy="9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79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FCAA4-A41C-8D04-EE62-9948AA4E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Encoder-Decoder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11E9933-CBA9-79B6-ED6F-4B9EF6B39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3014" y="2126692"/>
            <a:ext cx="8318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89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51F4F-B1A2-F344-7DF5-BC25D2EF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Encoder-only(BERT)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ADDA9EB-ABBB-8088-AD89-23528B4C1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276" y="2945310"/>
            <a:ext cx="4200728" cy="281606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E27206-5AEC-6B0C-90F1-DF97490CD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453" y="3073941"/>
            <a:ext cx="6830271" cy="2315183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549F77B1-71FB-BE32-4881-1F9E48B09BD9}"/>
              </a:ext>
            </a:extLst>
          </p:cNvPr>
          <p:cNvSpPr txBox="1">
            <a:spLocks/>
          </p:cNvSpPr>
          <p:nvPr/>
        </p:nvSpPr>
        <p:spPr>
          <a:xfrm>
            <a:off x="2112523" y="1690688"/>
            <a:ext cx="38408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000" dirty="0"/>
              <a:t>Masked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LM</a:t>
            </a:r>
            <a:endParaRPr kumimoji="1" lang="zh-CN" altLang="en-US" sz="2000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3D245F84-296F-775B-79FB-CB5717ADBEB1}"/>
              </a:ext>
            </a:extLst>
          </p:cNvPr>
          <p:cNvSpPr txBox="1">
            <a:spLocks/>
          </p:cNvSpPr>
          <p:nvPr/>
        </p:nvSpPr>
        <p:spPr>
          <a:xfrm>
            <a:off x="7313579" y="1655218"/>
            <a:ext cx="38408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000" dirty="0"/>
              <a:t>Next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sentence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prediction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1571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196225-87B2-6C6D-52E5-1B3E7CA7B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Decoder-only(</a:t>
            </a:r>
            <a:r>
              <a:rPr kumimoji="1" lang="en-US" altLang="zh-CN" dirty="0" err="1"/>
              <a:t>GPT,LLaMA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ECACF92-F5C8-CD79-B6A9-BCF6EB351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0710" y="1366362"/>
            <a:ext cx="5515001" cy="5126514"/>
          </a:xfrm>
        </p:spPr>
      </p:pic>
    </p:spTree>
    <p:extLst>
      <p:ext uri="{BB962C8B-B14F-4D97-AF65-F5344CB8AC3E}">
        <p14:creationId xmlns:p14="http://schemas.microsoft.com/office/powerpoint/2010/main" val="2603254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7EC29-F1FD-D16C-8822-3C19AB03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1F18C2-15F5-4230-AD9D-E449BAC78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LLM</a:t>
            </a:r>
            <a:r>
              <a:rPr kumimoji="1" lang="zh-CN" altLang="en-US" dirty="0"/>
              <a:t>的前世今生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LLM</a:t>
            </a:r>
            <a:r>
              <a:rPr kumimoji="1" lang="zh-CN" altLang="en-US" dirty="0"/>
              <a:t> </a:t>
            </a:r>
            <a:r>
              <a:rPr kumimoji="1" lang="en-US" altLang="zh-CN" dirty="0"/>
              <a:t>family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LLM</a:t>
            </a:r>
            <a:r>
              <a:rPr kumimoji="1" lang="zh-CN" altLang="en-US" dirty="0"/>
              <a:t>的完整训练流程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2532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BE9DB4-25F0-6BBF-39C3-440E60ED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decoder-only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popular?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569D3A-A09C-18FC-C960-0D7AB0A20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与</a:t>
            </a:r>
            <a:r>
              <a:rPr kumimoji="1" lang="en-US" altLang="zh-CN" dirty="0"/>
              <a:t>encoder-only</a:t>
            </a:r>
            <a:r>
              <a:rPr kumimoji="1" lang="zh-CN" altLang="en-US" dirty="0"/>
              <a:t>相比既能做理解，也能做生成，预训练任务更难</a:t>
            </a:r>
            <a:endParaRPr kumimoji="1" lang="en-US" altLang="zh-CN" dirty="0"/>
          </a:p>
          <a:p>
            <a:r>
              <a:rPr kumimoji="1" lang="en-US" altLang="zh-CN" dirty="0"/>
              <a:t>zero-shot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few-shot</a:t>
            </a:r>
            <a:r>
              <a:rPr kumimoji="1" lang="zh-CN" altLang="en-US" dirty="0"/>
              <a:t>表现更好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https://</a:t>
            </a:r>
            <a:r>
              <a:rPr kumimoji="1" lang="en-US" altLang="zh-CN" dirty="0" err="1"/>
              <a:t>proceedings.mlr.press</a:t>
            </a:r>
            <a:r>
              <a:rPr kumimoji="1" lang="en-US" altLang="zh-CN" dirty="0"/>
              <a:t>/v162/wang22u/wang22u.pdf</a:t>
            </a:r>
          </a:p>
          <a:p>
            <a:r>
              <a:rPr kumimoji="1" lang="zh-CN" altLang="en-US" dirty="0"/>
              <a:t>注意力满秩问题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https://</a:t>
            </a:r>
            <a:r>
              <a:rPr kumimoji="1" lang="en-US" altLang="zh-CN" dirty="0" err="1"/>
              <a:t>www.zhihu.com</a:t>
            </a:r>
            <a:r>
              <a:rPr kumimoji="1" lang="en-US" altLang="zh-CN" dirty="0"/>
              <a:t>/question/588325646/answer/2940298964</a:t>
            </a:r>
          </a:p>
          <a:p>
            <a:r>
              <a:rPr kumimoji="1" lang="zh-CN" altLang="en-US" dirty="0"/>
              <a:t>工程侧可以复用</a:t>
            </a:r>
            <a:r>
              <a:rPr kumimoji="1" lang="en-US" altLang="zh-CN" dirty="0" err="1"/>
              <a:t>kv</a:t>
            </a:r>
            <a:r>
              <a:rPr kumimoji="1" lang="en-US" altLang="zh-CN" dirty="0"/>
              <a:t>-cache</a:t>
            </a:r>
            <a:r>
              <a:rPr kumimoji="1" lang="zh-CN" altLang="en-US" dirty="0"/>
              <a:t>，多轮对话更友好</a:t>
            </a:r>
            <a:endParaRPr kumimoji="1" lang="en-US" altLang="zh-CN" dirty="0"/>
          </a:p>
          <a:p>
            <a:r>
              <a:rPr kumimoji="1" lang="zh-CN" altLang="en-US" dirty="0"/>
              <a:t>轨迹依赖，</a:t>
            </a:r>
            <a:r>
              <a:rPr kumimoji="1" lang="en-US" altLang="zh-CN" dirty="0" err="1"/>
              <a:t>OpenAI</a:t>
            </a:r>
            <a:r>
              <a:rPr kumimoji="1" lang="zh-CN" altLang="en-US" dirty="0"/>
              <a:t>率先摸索出了一套行之有效的训练方法和</a:t>
            </a:r>
            <a:r>
              <a:rPr kumimoji="1" lang="en-US" altLang="zh-CN" dirty="0"/>
              <a:t>scaling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law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0648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287BC-C5F3-DB9E-EDFB-91F6D455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Decoder-only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family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67E45E8-E1CD-777A-9AC9-285EC3675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159" y="1825625"/>
            <a:ext cx="8447682" cy="4351338"/>
          </a:xfrm>
        </p:spPr>
      </p:pic>
    </p:spTree>
    <p:extLst>
      <p:ext uri="{BB962C8B-B14F-4D97-AF65-F5344CB8AC3E}">
        <p14:creationId xmlns:p14="http://schemas.microsoft.com/office/powerpoint/2010/main" val="373186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7D50D-6644-AEF8-AEEC-8F29B02DB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Pipeline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LLM(</a:t>
            </a:r>
            <a:r>
              <a:rPr kumimoji="1" lang="en-US" altLang="zh-CN" dirty="0" err="1"/>
              <a:t>LLaMA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206F774-B26A-0066-9714-2C4A94A8F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435" y="1796358"/>
            <a:ext cx="7470437" cy="39624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3A61A96-CEAE-5848-C052-5C3287B19A1B}"/>
              </a:ext>
            </a:extLst>
          </p:cNvPr>
          <p:cNvSpPr/>
          <p:nvPr/>
        </p:nvSpPr>
        <p:spPr>
          <a:xfrm>
            <a:off x="9465013" y="1437114"/>
            <a:ext cx="1420238" cy="377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tokenization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65F1E4-F5DD-CEA2-9F0D-C78DFEDFA119}"/>
              </a:ext>
            </a:extLst>
          </p:cNvPr>
          <p:cNvSpPr/>
          <p:nvPr/>
        </p:nvSpPr>
        <p:spPr>
          <a:xfrm>
            <a:off x="9465013" y="2282760"/>
            <a:ext cx="1420238" cy="377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PE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D88CE2-B7BC-0CB1-E60D-019A6F9B8592}"/>
              </a:ext>
            </a:extLst>
          </p:cNvPr>
          <p:cNvSpPr/>
          <p:nvPr/>
        </p:nvSpPr>
        <p:spPr>
          <a:xfrm>
            <a:off x="9465013" y="3112852"/>
            <a:ext cx="1420238" cy="377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pre-training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8EF627-A81D-C6D4-2DBD-8D61DE72E486}"/>
              </a:ext>
            </a:extLst>
          </p:cNvPr>
          <p:cNvSpPr/>
          <p:nvPr/>
        </p:nvSpPr>
        <p:spPr>
          <a:xfrm>
            <a:off x="9465013" y="3942944"/>
            <a:ext cx="1420238" cy="377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SFT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197D4DD-DDFD-4AA1-C09F-4D0C8373C019}"/>
              </a:ext>
            </a:extLst>
          </p:cNvPr>
          <p:cNvSpPr/>
          <p:nvPr/>
        </p:nvSpPr>
        <p:spPr>
          <a:xfrm>
            <a:off x="9465013" y="4750339"/>
            <a:ext cx="1420238" cy="377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RLHF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98EA37F-6633-0683-D97B-0B3FFE2051FC}"/>
              </a:ext>
            </a:extLst>
          </p:cNvPr>
          <p:cNvSpPr/>
          <p:nvPr/>
        </p:nvSpPr>
        <p:spPr>
          <a:xfrm>
            <a:off x="9465013" y="5544766"/>
            <a:ext cx="1420238" cy="377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augmenting</a:t>
            </a:r>
            <a:endParaRPr kumimoji="1" lang="zh-CN" altLang="en-US" dirty="0"/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9FCEBA7A-5B74-7704-5C8D-6B3AAA43B8CE}"/>
              </a:ext>
            </a:extLst>
          </p:cNvPr>
          <p:cNvSpPr/>
          <p:nvPr/>
        </p:nvSpPr>
        <p:spPr>
          <a:xfrm>
            <a:off x="10049110" y="1836610"/>
            <a:ext cx="252044" cy="4461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下箭头 13">
            <a:extLst>
              <a:ext uri="{FF2B5EF4-FFF2-40B4-BE49-F238E27FC236}">
                <a16:creationId xmlns:a16="http://schemas.microsoft.com/office/drawing/2014/main" id="{A27BCC21-D9FA-9357-32D1-A4130D24D13C}"/>
              </a:ext>
            </a:extLst>
          </p:cNvPr>
          <p:cNvSpPr/>
          <p:nvPr/>
        </p:nvSpPr>
        <p:spPr>
          <a:xfrm>
            <a:off x="10049110" y="2668025"/>
            <a:ext cx="252044" cy="4461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F0FF98EE-CA27-2992-C40B-82C8A352A0D6}"/>
              </a:ext>
            </a:extLst>
          </p:cNvPr>
          <p:cNvSpPr/>
          <p:nvPr/>
        </p:nvSpPr>
        <p:spPr>
          <a:xfrm>
            <a:off x="10049110" y="3475718"/>
            <a:ext cx="252044" cy="4461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下箭头 15">
            <a:extLst>
              <a:ext uri="{FF2B5EF4-FFF2-40B4-BE49-F238E27FC236}">
                <a16:creationId xmlns:a16="http://schemas.microsoft.com/office/drawing/2014/main" id="{B5111BF7-A1D6-1C38-3EBE-283F199B6056}"/>
              </a:ext>
            </a:extLst>
          </p:cNvPr>
          <p:cNvSpPr/>
          <p:nvPr/>
        </p:nvSpPr>
        <p:spPr>
          <a:xfrm>
            <a:off x="10049110" y="4326885"/>
            <a:ext cx="252044" cy="4461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下箭头 16">
            <a:extLst>
              <a:ext uri="{FF2B5EF4-FFF2-40B4-BE49-F238E27FC236}">
                <a16:creationId xmlns:a16="http://schemas.microsoft.com/office/drawing/2014/main" id="{397CE452-3DF1-7F1A-37B8-DF2B33B05990}"/>
              </a:ext>
            </a:extLst>
          </p:cNvPr>
          <p:cNvSpPr/>
          <p:nvPr/>
        </p:nvSpPr>
        <p:spPr>
          <a:xfrm>
            <a:off x="10049110" y="5131033"/>
            <a:ext cx="252044" cy="4461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3622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2F949-D379-2397-F27D-CE0A1BF04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tokenization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2267EE9-FBBD-CB2E-03BF-E991E280B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0949" y="1825625"/>
            <a:ext cx="6890102" cy="4351338"/>
          </a:xfrm>
        </p:spPr>
      </p:pic>
    </p:spTree>
    <p:extLst>
      <p:ext uri="{BB962C8B-B14F-4D97-AF65-F5344CB8AC3E}">
        <p14:creationId xmlns:p14="http://schemas.microsoft.com/office/powerpoint/2010/main" val="2420457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4FC7E-0F5B-03F3-E931-525E4FF8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PE(positional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EE6DCAB-6FF1-5CED-E3A5-DDB6E1857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929" y="1825625"/>
            <a:ext cx="7648142" cy="4351338"/>
          </a:xfrm>
        </p:spPr>
      </p:pic>
    </p:spTree>
    <p:extLst>
      <p:ext uri="{BB962C8B-B14F-4D97-AF65-F5344CB8AC3E}">
        <p14:creationId xmlns:p14="http://schemas.microsoft.com/office/powerpoint/2010/main" val="2235781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3FE0CA-04F3-6727-8A01-AD92A6F2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pre-training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7B7DE33-4210-DD64-034A-BA993B040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5673" y="1584656"/>
            <a:ext cx="6860653" cy="4650673"/>
          </a:xfrm>
        </p:spPr>
      </p:pic>
    </p:spTree>
    <p:extLst>
      <p:ext uri="{BB962C8B-B14F-4D97-AF65-F5344CB8AC3E}">
        <p14:creationId xmlns:p14="http://schemas.microsoft.com/office/powerpoint/2010/main" val="3961939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76360-917B-296F-5267-6537E59E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SFT(supervised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fine-tuning)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9DD0756-470F-BD73-31FF-4570D6297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924" y="1796443"/>
            <a:ext cx="7604280" cy="4351338"/>
          </a:xfr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233D170C-4206-82CB-22F4-CFBE3DE751D6}"/>
              </a:ext>
            </a:extLst>
          </p:cNvPr>
          <p:cNvSpPr txBox="1">
            <a:spLocks/>
          </p:cNvSpPr>
          <p:nvPr/>
        </p:nvSpPr>
        <p:spPr>
          <a:xfrm>
            <a:off x="8345204" y="1879398"/>
            <a:ext cx="33544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400" dirty="0"/>
              <a:t>训练数据经过特殊的人工验证和标注，满足某种特定的需求！！！</a:t>
            </a:r>
          </a:p>
        </p:txBody>
      </p:sp>
    </p:spTree>
    <p:extLst>
      <p:ext uri="{BB962C8B-B14F-4D97-AF65-F5344CB8AC3E}">
        <p14:creationId xmlns:p14="http://schemas.microsoft.com/office/powerpoint/2010/main" val="1055058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35DE5-03A3-03F9-A021-0D653AFD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RLHF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E9B80C0-AED1-7A42-544A-FC960C1CD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024" y="1690688"/>
            <a:ext cx="5409661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0C526D-51CC-5825-25AB-8F1599FF6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317" y="1690688"/>
            <a:ext cx="50942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6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13B8E-2971-64BA-F6FF-28668EFBF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augmenting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C0A1FD-FD67-DA6D-BC8C-F8B7B3DAD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4770" y="1825625"/>
            <a:ext cx="8002460" cy="4351338"/>
          </a:xfrm>
        </p:spPr>
      </p:pic>
    </p:spTree>
    <p:extLst>
      <p:ext uri="{BB962C8B-B14F-4D97-AF65-F5344CB8AC3E}">
        <p14:creationId xmlns:p14="http://schemas.microsoft.com/office/powerpoint/2010/main" val="29493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6AE9AA-D7FC-B754-1798-18E0EDB0F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LLM</a:t>
            </a:r>
            <a:r>
              <a:rPr kumimoji="1" lang="zh-CN" altLang="en-US" dirty="0"/>
              <a:t>的局限性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7F5F4A-9CF1-C103-C214-542FE4089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无状态或者记忆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随机性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训练和推理消耗大量能源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幻想</a:t>
            </a:r>
          </a:p>
        </p:txBody>
      </p:sp>
    </p:spTree>
    <p:extLst>
      <p:ext uri="{BB962C8B-B14F-4D97-AF65-F5344CB8AC3E}">
        <p14:creationId xmlns:p14="http://schemas.microsoft.com/office/powerpoint/2010/main" val="4202224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42C50-41A1-5E5C-A6F3-1D88B69B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NLP</a:t>
            </a:r>
            <a:r>
              <a:rPr kumimoji="1" lang="zh-CN" altLang="en-US" dirty="0"/>
              <a:t>的石器时代</a:t>
            </a:r>
            <a:r>
              <a:rPr kumimoji="1" lang="en-US" altLang="zh-CN" dirty="0"/>
              <a:t>(n-grams)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836D503-45DD-FC7A-36B7-C00B5CC50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320" y="2115493"/>
            <a:ext cx="5835110" cy="191757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6E66BA-BD85-5182-6E5F-533E4546B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4" y="1353493"/>
            <a:ext cx="6616700" cy="762000"/>
          </a:xfrm>
          <a:prstGeom prst="rect">
            <a:avLst/>
          </a:prstGeom>
        </p:spPr>
      </p:pic>
      <p:sp>
        <p:nvSpPr>
          <p:cNvPr id="8" name="下箭头 7">
            <a:extLst>
              <a:ext uri="{FF2B5EF4-FFF2-40B4-BE49-F238E27FC236}">
                <a16:creationId xmlns:a16="http://schemas.microsoft.com/office/drawing/2014/main" id="{92ADD527-3914-8DA0-7472-FD686681C113}"/>
              </a:ext>
            </a:extLst>
          </p:cNvPr>
          <p:cNvSpPr/>
          <p:nvPr/>
        </p:nvSpPr>
        <p:spPr>
          <a:xfrm>
            <a:off x="5155660" y="4097918"/>
            <a:ext cx="739302" cy="4766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FF9BE54-EE16-BD2B-CDFB-480DF6CD4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319" y="4635385"/>
            <a:ext cx="5835111" cy="193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06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E9DAB-1541-E496-0715-F345BCF47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LLM-</a:t>
            </a:r>
            <a:r>
              <a:rPr lang="en" altLang="zh-CN" dirty="0"/>
              <a:t>Hallucinations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8DA9217-DC6B-F4AD-45DC-2731077EA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6497" y="1825625"/>
            <a:ext cx="6839005" cy="4351338"/>
          </a:xfrm>
        </p:spPr>
      </p:pic>
    </p:spTree>
    <p:extLst>
      <p:ext uri="{BB962C8B-B14F-4D97-AF65-F5344CB8AC3E}">
        <p14:creationId xmlns:p14="http://schemas.microsoft.com/office/powerpoint/2010/main" val="416576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6B743-23DA-0227-1565-3B543310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NLP</a:t>
            </a:r>
            <a:r>
              <a:rPr kumimoji="1" lang="zh-CN" altLang="en-US" dirty="0"/>
              <a:t>的石器时代</a:t>
            </a:r>
            <a:r>
              <a:rPr kumimoji="1" lang="en-US" altLang="zh-CN" dirty="0"/>
              <a:t>(n-grams)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3F6B55C-14E7-9860-D27C-CE004E4FE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4420" y="1544773"/>
            <a:ext cx="3619500" cy="12065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DD7DAF-F38A-3E79-214E-E233A61C2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425" y="2751273"/>
            <a:ext cx="4381500" cy="1117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E74C5E-7B53-A343-139F-5EA5C92AE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425" y="3930921"/>
            <a:ext cx="8191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60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13AC8-D3FD-35C3-3C5E-87874892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NLP</a:t>
            </a:r>
            <a:r>
              <a:rPr kumimoji="1" lang="zh-CN" altLang="en-US" dirty="0"/>
              <a:t>的青铜时代</a:t>
            </a:r>
            <a:r>
              <a:rPr kumimoji="1" lang="en-US" altLang="zh-CN" dirty="0"/>
              <a:t>(word2vec)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EEE0CA-A211-8089-A581-17F7864BC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Skip-gram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934FDC7-03E5-052D-D684-6E7123266232}"/>
              </a:ext>
            </a:extLst>
          </p:cNvPr>
          <p:cNvSpPr/>
          <p:nvPr/>
        </p:nvSpPr>
        <p:spPr>
          <a:xfrm>
            <a:off x="1549941" y="4732506"/>
            <a:ext cx="538256" cy="41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254CC0-4690-795E-9680-A0692E4A6102}"/>
              </a:ext>
            </a:extLst>
          </p:cNvPr>
          <p:cNvSpPr/>
          <p:nvPr/>
        </p:nvSpPr>
        <p:spPr>
          <a:xfrm>
            <a:off x="2500964" y="4742235"/>
            <a:ext cx="719847" cy="41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EB65E2-6DF5-1CF4-F0C3-6015005E6D5C}"/>
              </a:ext>
            </a:extLst>
          </p:cNvPr>
          <p:cNvSpPr/>
          <p:nvPr/>
        </p:nvSpPr>
        <p:spPr>
          <a:xfrm>
            <a:off x="3693738" y="4751962"/>
            <a:ext cx="719847" cy="41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EF981F-66B4-8866-DFCE-2EC1A939F09D}"/>
              </a:ext>
            </a:extLst>
          </p:cNvPr>
          <p:cNvSpPr/>
          <p:nvPr/>
        </p:nvSpPr>
        <p:spPr>
          <a:xfrm>
            <a:off x="4946546" y="4742235"/>
            <a:ext cx="719847" cy="41829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311993-2E83-6A72-3619-672C1C85A7B8}"/>
              </a:ext>
            </a:extLst>
          </p:cNvPr>
          <p:cNvSpPr/>
          <p:nvPr/>
        </p:nvSpPr>
        <p:spPr>
          <a:xfrm>
            <a:off x="6199354" y="4742235"/>
            <a:ext cx="719847" cy="41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的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D60E66-6CCB-0869-A82C-C1BAB125BAB8}"/>
              </a:ext>
            </a:extLst>
          </p:cNvPr>
          <p:cNvSpPr/>
          <p:nvPr/>
        </p:nvSpPr>
        <p:spPr>
          <a:xfrm>
            <a:off x="7481899" y="4742235"/>
            <a:ext cx="719847" cy="41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很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D090D82-1E0B-CC69-322C-FA06B4F95AA3}"/>
              </a:ext>
            </a:extLst>
          </p:cNvPr>
          <p:cNvSpPr/>
          <p:nvPr/>
        </p:nvSpPr>
        <p:spPr>
          <a:xfrm>
            <a:off x="8765128" y="4732507"/>
            <a:ext cx="719847" cy="41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好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31C78EA-5F69-6CC3-D5F3-5B4C014533E0}"/>
              </a:ext>
            </a:extLst>
          </p:cNvPr>
          <p:cNvSpPr/>
          <p:nvPr/>
        </p:nvSpPr>
        <p:spPr>
          <a:xfrm>
            <a:off x="9991112" y="4722779"/>
            <a:ext cx="505034" cy="41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9" name="下弧形箭头 18">
            <a:extLst>
              <a:ext uri="{FF2B5EF4-FFF2-40B4-BE49-F238E27FC236}">
                <a16:creationId xmlns:a16="http://schemas.microsoft.com/office/drawing/2014/main" id="{C3AC784B-DC4A-D596-C59D-7F9BDA9EDD42}"/>
              </a:ext>
            </a:extLst>
          </p:cNvPr>
          <p:cNvSpPr/>
          <p:nvPr/>
        </p:nvSpPr>
        <p:spPr>
          <a:xfrm>
            <a:off x="5219158" y="3859935"/>
            <a:ext cx="1580475" cy="88229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0" name="下弧形箭头 19">
            <a:extLst>
              <a:ext uri="{FF2B5EF4-FFF2-40B4-BE49-F238E27FC236}">
                <a16:creationId xmlns:a16="http://schemas.microsoft.com/office/drawing/2014/main" id="{B6436BCB-5384-AB95-A92D-A9C0774F7B08}"/>
              </a:ext>
            </a:extLst>
          </p:cNvPr>
          <p:cNvSpPr/>
          <p:nvPr/>
        </p:nvSpPr>
        <p:spPr>
          <a:xfrm>
            <a:off x="5210182" y="3859936"/>
            <a:ext cx="2854048" cy="88229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下弧形箭头 21">
            <a:extLst>
              <a:ext uri="{FF2B5EF4-FFF2-40B4-BE49-F238E27FC236}">
                <a16:creationId xmlns:a16="http://schemas.microsoft.com/office/drawing/2014/main" id="{D3BE527F-7741-1145-A3A4-592FA8FA685F}"/>
              </a:ext>
            </a:extLst>
          </p:cNvPr>
          <p:cNvSpPr/>
          <p:nvPr/>
        </p:nvSpPr>
        <p:spPr>
          <a:xfrm rot="10800000">
            <a:off x="3912901" y="5170252"/>
            <a:ext cx="1524664" cy="731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下弧形箭头 22">
            <a:extLst>
              <a:ext uri="{FF2B5EF4-FFF2-40B4-BE49-F238E27FC236}">
                <a16:creationId xmlns:a16="http://schemas.microsoft.com/office/drawing/2014/main" id="{9FE20010-5158-5D51-DBF1-5C057D7D2485}"/>
              </a:ext>
            </a:extLst>
          </p:cNvPr>
          <p:cNvSpPr/>
          <p:nvPr/>
        </p:nvSpPr>
        <p:spPr>
          <a:xfrm rot="10800000">
            <a:off x="2650195" y="5179979"/>
            <a:ext cx="2734137" cy="731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970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3A573-BDD4-9E8F-99A1-4EC098C1A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NLP</a:t>
            </a:r>
            <a:r>
              <a:rPr kumimoji="1" lang="zh-CN" altLang="en-US" dirty="0"/>
              <a:t>的青铜时代</a:t>
            </a:r>
            <a:r>
              <a:rPr kumimoji="1" lang="en-US" altLang="zh-CN" dirty="0"/>
              <a:t>(word2vec)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04A2D3-0B6E-F097-A0FB-ECCBC35ED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CBOW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516831A-55B9-C2C5-A087-8D32D289844A}"/>
              </a:ext>
            </a:extLst>
          </p:cNvPr>
          <p:cNvSpPr/>
          <p:nvPr/>
        </p:nvSpPr>
        <p:spPr>
          <a:xfrm>
            <a:off x="1549941" y="4732506"/>
            <a:ext cx="538256" cy="41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E56B52-7531-D4D0-79F6-8FB0121256AD}"/>
              </a:ext>
            </a:extLst>
          </p:cNvPr>
          <p:cNvSpPr/>
          <p:nvPr/>
        </p:nvSpPr>
        <p:spPr>
          <a:xfrm>
            <a:off x="2500964" y="4742235"/>
            <a:ext cx="719847" cy="41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沙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F932F1-80B0-6D8D-FA0C-9D17613AF28B}"/>
              </a:ext>
            </a:extLst>
          </p:cNvPr>
          <p:cNvSpPr/>
          <p:nvPr/>
        </p:nvSpPr>
        <p:spPr>
          <a:xfrm>
            <a:off x="3693738" y="4751962"/>
            <a:ext cx="719847" cy="41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6E86FD-E6E3-C63F-F761-ADB311ADEF6D}"/>
              </a:ext>
            </a:extLst>
          </p:cNvPr>
          <p:cNvSpPr/>
          <p:nvPr/>
        </p:nvSpPr>
        <p:spPr>
          <a:xfrm>
            <a:off x="4946546" y="4742235"/>
            <a:ext cx="719847" cy="41829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FE2472-330C-1476-E95B-7E35F07F8C71}"/>
              </a:ext>
            </a:extLst>
          </p:cNvPr>
          <p:cNvSpPr/>
          <p:nvPr/>
        </p:nvSpPr>
        <p:spPr>
          <a:xfrm>
            <a:off x="6199354" y="4742235"/>
            <a:ext cx="719847" cy="41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的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CC32FB-CBC7-D17D-187D-F3DCF9BDDF4C}"/>
              </a:ext>
            </a:extLst>
          </p:cNvPr>
          <p:cNvSpPr/>
          <p:nvPr/>
        </p:nvSpPr>
        <p:spPr>
          <a:xfrm>
            <a:off x="7481899" y="4742235"/>
            <a:ext cx="719847" cy="41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很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C39231-DD85-01DD-99FA-E81202B48D1F}"/>
              </a:ext>
            </a:extLst>
          </p:cNvPr>
          <p:cNvSpPr/>
          <p:nvPr/>
        </p:nvSpPr>
        <p:spPr>
          <a:xfrm>
            <a:off x="8765128" y="4732507"/>
            <a:ext cx="719847" cy="41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好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5C2E7C-CFB0-2F24-03A9-819CD913BF4B}"/>
              </a:ext>
            </a:extLst>
          </p:cNvPr>
          <p:cNvSpPr/>
          <p:nvPr/>
        </p:nvSpPr>
        <p:spPr>
          <a:xfrm>
            <a:off x="9991112" y="4722779"/>
            <a:ext cx="505034" cy="418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2" name="下弧形箭头 11">
            <a:extLst>
              <a:ext uri="{FF2B5EF4-FFF2-40B4-BE49-F238E27FC236}">
                <a16:creationId xmlns:a16="http://schemas.microsoft.com/office/drawing/2014/main" id="{99514295-B060-2FF4-E86F-3ABF603A0FF3}"/>
              </a:ext>
            </a:extLst>
          </p:cNvPr>
          <p:cNvSpPr/>
          <p:nvPr/>
        </p:nvSpPr>
        <p:spPr>
          <a:xfrm rot="10800000">
            <a:off x="5094927" y="5170252"/>
            <a:ext cx="1524664" cy="731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下弧形箭头 12">
            <a:extLst>
              <a:ext uri="{FF2B5EF4-FFF2-40B4-BE49-F238E27FC236}">
                <a16:creationId xmlns:a16="http://schemas.microsoft.com/office/drawing/2014/main" id="{E3D08817-7DB0-139C-AB9D-321CBA219776}"/>
              </a:ext>
            </a:extLst>
          </p:cNvPr>
          <p:cNvSpPr/>
          <p:nvPr/>
        </p:nvSpPr>
        <p:spPr>
          <a:xfrm rot="10800000">
            <a:off x="5094925" y="5160525"/>
            <a:ext cx="2852572" cy="731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下弧形箭头 13">
            <a:extLst>
              <a:ext uri="{FF2B5EF4-FFF2-40B4-BE49-F238E27FC236}">
                <a16:creationId xmlns:a16="http://schemas.microsoft.com/office/drawing/2014/main" id="{C6D11588-9369-5C8B-11DF-3F64FD6A7A44}"/>
              </a:ext>
            </a:extLst>
          </p:cNvPr>
          <p:cNvSpPr/>
          <p:nvPr/>
        </p:nvSpPr>
        <p:spPr>
          <a:xfrm>
            <a:off x="3966501" y="3859936"/>
            <a:ext cx="1580475" cy="88229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下弧形箭头 14">
            <a:extLst>
              <a:ext uri="{FF2B5EF4-FFF2-40B4-BE49-F238E27FC236}">
                <a16:creationId xmlns:a16="http://schemas.microsoft.com/office/drawing/2014/main" id="{EF5CD41A-2E30-B795-037A-80C2FF3DB130}"/>
              </a:ext>
            </a:extLst>
          </p:cNvPr>
          <p:cNvSpPr/>
          <p:nvPr/>
        </p:nvSpPr>
        <p:spPr>
          <a:xfrm>
            <a:off x="2782111" y="3832213"/>
            <a:ext cx="2777428" cy="88229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75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896DA-F2DD-F053-1F87-0063C6B0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word2vec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negative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sampling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838BBF-86F3-7D38-A88E-CC5935234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823" y="1568735"/>
            <a:ext cx="8052881" cy="138615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46B34D-367A-F447-DD49-B98A92CF5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595" y="2969477"/>
            <a:ext cx="3980369" cy="1232500"/>
          </a:xfrm>
          <a:prstGeom prst="rect">
            <a:avLst/>
          </a:prstGeom>
        </p:spPr>
      </p:pic>
      <p:sp>
        <p:nvSpPr>
          <p:cNvPr id="8" name="下箭头 7">
            <a:extLst>
              <a:ext uri="{FF2B5EF4-FFF2-40B4-BE49-F238E27FC236}">
                <a16:creationId xmlns:a16="http://schemas.microsoft.com/office/drawing/2014/main" id="{BB749219-BE5A-762A-9760-F70CDA11FAAF}"/>
              </a:ext>
            </a:extLst>
          </p:cNvPr>
          <p:cNvSpPr/>
          <p:nvPr/>
        </p:nvSpPr>
        <p:spPr>
          <a:xfrm>
            <a:off x="5758774" y="4158496"/>
            <a:ext cx="484632" cy="5788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7541C5B-D0A0-BEBF-D743-C30B84C7E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953" y="4737370"/>
            <a:ext cx="8824273" cy="184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88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0D809-4AEA-048E-8FC7-02D71D72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NLP</a:t>
            </a:r>
            <a:r>
              <a:rPr kumimoji="1" lang="zh-CN" altLang="en-US" dirty="0"/>
              <a:t>的铁器时代</a:t>
            </a:r>
            <a:r>
              <a:rPr kumimoji="1" lang="en-US" altLang="zh-CN" dirty="0"/>
              <a:t>(RNN)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78D8E7B-F5F4-1C8E-B137-D58FC13D2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266" y="1336576"/>
            <a:ext cx="6667468" cy="4957119"/>
          </a:xfrm>
        </p:spPr>
      </p:pic>
    </p:spTree>
    <p:extLst>
      <p:ext uri="{BB962C8B-B14F-4D97-AF65-F5344CB8AC3E}">
        <p14:creationId xmlns:p14="http://schemas.microsoft.com/office/powerpoint/2010/main" val="3672974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33F63-7C86-F74F-FAA1-3B1D6596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NLP</a:t>
            </a:r>
            <a:r>
              <a:rPr kumimoji="1" lang="zh-CN" altLang="en-US" dirty="0"/>
              <a:t>的铁器时代</a:t>
            </a:r>
            <a:r>
              <a:rPr kumimoji="1" lang="en-US" altLang="zh-CN" dirty="0"/>
              <a:t>(RNN)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4149A31-EBC8-914B-A36A-8FBB66509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3859" y="1420770"/>
            <a:ext cx="7747398" cy="4785377"/>
          </a:xfrm>
        </p:spPr>
      </p:pic>
    </p:spTree>
    <p:extLst>
      <p:ext uri="{BB962C8B-B14F-4D97-AF65-F5344CB8AC3E}">
        <p14:creationId xmlns:p14="http://schemas.microsoft.com/office/powerpoint/2010/main" val="429504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363</Words>
  <Application>Microsoft Macintosh PowerPoint</Application>
  <PresentationFormat>宽屏</PresentationFormat>
  <Paragraphs>107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等线</vt:lpstr>
      <vt:lpstr>等线 Light</vt:lpstr>
      <vt:lpstr>Arial</vt:lpstr>
      <vt:lpstr>Office 主题​​</vt:lpstr>
      <vt:lpstr>LLM综述</vt:lpstr>
      <vt:lpstr>目录</vt:lpstr>
      <vt:lpstr>NLP的石器时代(n-grams)</vt:lpstr>
      <vt:lpstr>NLP的石器时代(n-grams)</vt:lpstr>
      <vt:lpstr>NLP的青铜时代(word2vec)</vt:lpstr>
      <vt:lpstr>NLP的青铜时代(word2vec)</vt:lpstr>
      <vt:lpstr>word2vec with negative sampling</vt:lpstr>
      <vt:lpstr>NLP的铁器时代(RNN)</vt:lpstr>
      <vt:lpstr>NLP的铁器时代(RNN)</vt:lpstr>
      <vt:lpstr>RNN-vanishing or exploding gradient</vt:lpstr>
      <vt:lpstr>LSTM &amp; GRU</vt:lpstr>
      <vt:lpstr>NMT(neural machine translation)</vt:lpstr>
      <vt:lpstr>RNN类语言模型的问题</vt:lpstr>
      <vt:lpstr>RNN=&gt;self-attention</vt:lpstr>
      <vt:lpstr>Attention is all you need!</vt:lpstr>
      <vt:lpstr>LLM家族</vt:lpstr>
      <vt:lpstr>Encoder-Decoder</vt:lpstr>
      <vt:lpstr>Encoder-only(BERT)</vt:lpstr>
      <vt:lpstr>Decoder-only(GPT,LLaMA)</vt:lpstr>
      <vt:lpstr>Why decoder-only is more popular?</vt:lpstr>
      <vt:lpstr>Decoder-only family</vt:lpstr>
      <vt:lpstr>Pipeline of LLM(LLaMA)</vt:lpstr>
      <vt:lpstr>tokenization</vt:lpstr>
      <vt:lpstr>PE(positional embedding)</vt:lpstr>
      <vt:lpstr>pre-training</vt:lpstr>
      <vt:lpstr>SFT(supervised fine-tuning)</vt:lpstr>
      <vt:lpstr>RLHF</vt:lpstr>
      <vt:lpstr>augmenting</vt:lpstr>
      <vt:lpstr>LLM的局限性</vt:lpstr>
      <vt:lpstr>LLM-Hallucinations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LLM综述</dc:title>
  <dc:creator>Microsoft Office User</dc:creator>
  <cp:lastModifiedBy>Microsoft Office User</cp:lastModifiedBy>
  <cp:revision>2</cp:revision>
  <dcterms:created xsi:type="dcterms:W3CDTF">2024-03-27T13:46:22Z</dcterms:created>
  <dcterms:modified xsi:type="dcterms:W3CDTF">2024-03-29T12:41:25Z</dcterms:modified>
</cp:coreProperties>
</file>